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1" r:id="rId8"/>
    <p:sldId id="259" r:id="rId9"/>
    <p:sldId id="26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7473F3-24CB-492C-98F9-6EC40FC00C7C}" v="992" dt="2021-09-13T15:01:26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374" autoAdjust="0"/>
  </p:normalViewPr>
  <p:slideViewPr>
    <p:cSldViewPr snapToGrid="0">
      <p:cViewPr varScale="1">
        <p:scale>
          <a:sx n="83" d="100"/>
          <a:sy n="83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wton, Courtney A." userId="ce34f162-93aa-4ba4-a00f-eb989e4709a7" providerId="ADAL" clId="{7AE9153D-524D-4F91-99F0-4897C9E99FDA}"/>
    <pc:docChg chg="custSel addSld delSld modSld">
      <pc:chgData name="Newton, Courtney A." userId="ce34f162-93aa-4ba4-a00f-eb989e4709a7" providerId="ADAL" clId="{7AE9153D-524D-4F91-99F0-4897C9E99FDA}" dt="2021-09-13T14:56:35.563" v="990" actId="20577"/>
      <pc:docMkLst>
        <pc:docMk/>
      </pc:docMkLst>
      <pc:sldChg chg="addSp modSp">
        <pc:chgData name="Newton, Courtney A." userId="ce34f162-93aa-4ba4-a00f-eb989e4709a7" providerId="ADAL" clId="{7AE9153D-524D-4F91-99F0-4897C9E99FDA}" dt="2021-09-13T14:56:24.236" v="988" actId="20577"/>
        <pc:sldMkLst>
          <pc:docMk/>
          <pc:sldMk cId="450929123" sldId="258"/>
        </pc:sldMkLst>
        <pc:spChg chg="mod">
          <ac:chgData name="Newton, Courtney A." userId="ce34f162-93aa-4ba4-a00f-eb989e4709a7" providerId="ADAL" clId="{7AE9153D-524D-4F91-99F0-4897C9E99FDA}" dt="2021-09-13T14:56:24.236" v="988" actId="20577"/>
          <ac:spMkLst>
            <pc:docMk/>
            <pc:sldMk cId="450929123" sldId="258"/>
            <ac:spMk id="2" creationId="{483EBF98-885A-452D-B4FF-2FB29209464A}"/>
          </ac:spMkLst>
        </pc:spChg>
        <pc:spChg chg="mod">
          <ac:chgData name="Newton, Courtney A." userId="ce34f162-93aa-4ba4-a00f-eb989e4709a7" providerId="ADAL" clId="{7AE9153D-524D-4F91-99F0-4897C9E99FDA}" dt="2021-09-13T14:35:31.417" v="354" actId="113"/>
          <ac:spMkLst>
            <pc:docMk/>
            <pc:sldMk cId="450929123" sldId="258"/>
            <ac:spMk id="3" creationId="{67C76BCD-F7B2-4CD7-AFF4-70BA3502F9CF}"/>
          </ac:spMkLst>
        </pc:spChg>
        <pc:graphicFrameChg chg="add mod modGraphic">
          <ac:chgData name="Newton, Courtney A." userId="ce34f162-93aa-4ba4-a00f-eb989e4709a7" providerId="ADAL" clId="{7AE9153D-524D-4F91-99F0-4897C9E99FDA}" dt="2021-09-13T14:40:13.130" v="357" actId="255"/>
          <ac:graphicFrameMkLst>
            <pc:docMk/>
            <pc:sldMk cId="450929123" sldId="258"/>
            <ac:graphicFrameMk id="4" creationId="{A34344FE-3A85-439D-A65C-768B5928BE6F}"/>
          </ac:graphicFrameMkLst>
        </pc:graphicFrameChg>
      </pc:sldChg>
      <pc:sldChg chg="modSp">
        <pc:chgData name="Newton, Courtney A." userId="ce34f162-93aa-4ba4-a00f-eb989e4709a7" providerId="ADAL" clId="{7AE9153D-524D-4F91-99F0-4897C9E99FDA}" dt="2021-09-13T14:49:43.581" v="797" actId="113"/>
        <pc:sldMkLst>
          <pc:docMk/>
          <pc:sldMk cId="2084085793" sldId="259"/>
        </pc:sldMkLst>
        <pc:spChg chg="mod">
          <ac:chgData name="Newton, Courtney A." userId="ce34f162-93aa-4ba4-a00f-eb989e4709a7" providerId="ADAL" clId="{7AE9153D-524D-4F91-99F0-4897C9E99FDA}" dt="2021-09-13T14:45:24.298" v="536" actId="20577"/>
          <ac:spMkLst>
            <pc:docMk/>
            <pc:sldMk cId="2084085793" sldId="259"/>
            <ac:spMk id="2" creationId="{AF763088-FA0D-41C3-922C-FE6505540CB4}"/>
          </ac:spMkLst>
        </pc:spChg>
        <pc:spChg chg="mod">
          <ac:chgData name="Newton, Courtney A." userId="ce34f162-93aa-4ba4-a00f-eb989e4709a7" providerId="ADAL" clId="{7AE9153D-524D-4F91-99F0-4897C9E99FDA}" dt="2021-09-13T14:49:43.581" v="797" actId="113"/>
          <ac:spMkLst>
            <pc:docMk/>
            <pc:sldMk cId="2084085793" sldId="259"/>
            <ac:spMk id="3" creationId="{BD6E5E74-4E43-4423-A2A3-E7A8099E496A}"/>
          </ac:spMkLst>
        </pc:spChg>
      </pc:sldChg>
      <pc:sldChg chg="modSp del">
        <pc:chgData name="Newton, Courtney A." userId="ce34f162-93aa-4ba4-a00f-eb989e4709a7" providerId="ADAL" clId="{7AE9153D-524D-4F91-99F0-4897C9E99FDA}" dt="2021-09-13T14:51:01.936" v="826" actId="2696"/>
        <pc:sldMkLst>
          <pc:docMk/>
          <pc:sldMk cId="2900152797" sldId="260"/>
        </pc:sldMkLst>
        <pc:spChg chg="mod">
          <ac:chgData name="Newton, Courtney A." userId="ce34f162-93aa-4ba4-a00f-eb989e4709a7" providerId="ADAL" clId="{7AE9153D-524D-4F91-99F0-4897C9E99FDA}" dt="2021-09-13T14:50:56.872" v="825" actId="20577"/>
          <ac:spMkLst>
            <pc:docMk/>
            <pc:sldMk cId="2900152797" sldId="260"/>
            <ac:spMk id="2" creationId="{525D3F62-D7C8-4E8D-941D-14906132D934}"/>
          </ac:spMkLst>
        </pc:spChg>
      </pc:sldChg>
      <pc:sldChg chg="modSp add">
        <pc:chgData name="Newton, Courtney A." userId="ce34f162-93aa-4ba4-a00f-eb989e4709a7" providerId="ADAL" clId="{7AE9153D-524D-4F91-99F0-4897C9E99FDA}" dt="2021-09-13T14:56:35.563" v="990" actId="20577"/>
        <pc:sldMkLst>
          <pc:docMk/>
          <pc:sldMk cId="589310504" sldId="261"/>
        </pc:sldMkLst>
        <pc:spChg chg="mod">
          <ac:chgData name="Newton, Courtney A." userId="ce34f162-93aa-4ba4-a00f-eb989e4709a7" providerId="ADAL" clId="{7AE9153D-524D-4F91-99F0-4897C9E99FDA}" dt="2021-09-13T14:56:35.563" v="990" actId="20577"/>
          <ac:spMkLst>
            <pc:docMk/>
            <pc:sldMk cId="589310504" sldId="261"/>
            <ac:spMk id="2" creationId="{483EBF98-885A-452D-B4FF-2FB29209464A}"/>
          </ac:spMkLst>
        </pc:spChg>
        <pc:spChg chg="mod">
          <ac:chgData name="Newton, Courtney A." userId="ce34f162-93aa-4ba4-a00f-eb989e4709a7" providerId="ADAL" clId="{7AE9153D-524D-4F91-99F0-4897C9E99FDA}" dt="2021-09-13T14:42:27.349" v="389" actId="20577"/>
          <ac:spMkLst>
            <pc:docMk/>
            <pc:sldMk cId="589310504" sldId="261"/>
            <ac:spMk id="3" creationId="{67C76BCD-F7B2-4CD7-AFF4-70BA3502F9CF}"/>
          </ac:spMkLst>
        </pc:spChg>
        <pc:graphicFrameChg chg="modGraphic">
          <ac:chgData name="Newton, Courtney A." userId="ce34f162-93aa-4ba4-a00f-eb989e4709a7" providerId="ADAL" clId="{7AE9153D-524D-4F91-99F0-4897C9E99FDA}" dt="2021-09-13T14:44:03.229" v="481" actId="20577"/>
          <ac:graphicFrameMkLst>
            <pc:docMk/>
            <pc:sldMk cId="589310504" sldId="261"/>
            <ac:graphicFrameMk id="4" creationId="{A34344FE-3A85-439D-A65C-768B5928BE6F}"/>
          </ac:graphicFrameMkLst>
        </pc:graphicFrameChg>
      </pc:sldChg>
      <pc:sldChg chg="modSp add">
        <pc:chgData name="Newton, Courtney A." userId="ce34f162-93aa-4ba4-a00f-eb989e4709a7" providerId="ADAL" clId="{7AE9153D-524D-4F91-99F0-4897C9E99FDA}" dt="2021-09-13T14:54:12.200" v="986" actId="12"/>
        <pc:sldMkLst>
          <pc:docMk/>
          <pc:sldMk cId="2987203045" sldId="262"/>
        </pc:sldMkLst>
        <pc:spChg chg="mod">
          <ac:chgData name="Newton, Courtney A." userId="ce34f162-93aa-4ba4-a00f-eb989e4709a7" providerId="ADAL" clId="{7AE9153D-524D-4F91-99F0-4897C9E99FDA}" dt="2021-09-13T14:51:47.056" v="866" actId="20577"/>
          <ac:spMkLst>
            <pc:docMk/>
            <pc:sldMk cId="2987203045" sldId="262"/>
            <ac:spMk id="2" creationId="{AF763088-FA0D-41C3-922C-FE6505540CB4}"/>
          </ac:spMkLst>
        </pc:spChg>
        <pc:spChg chg="mod">
          <ac:chgData name="Newton, Courtney A." userId="ce34f162-93aa-4ba4-a00f-eb989e4709a7" providerId="ADAL" clId="{7AE9153D-524D-4F91-99F0-4897C9E99FDA}" dt="2021-09-13T14:54:12.200" v="986" actId="12"/>
          <ac:spMkLst>
            <pc:docMk/>
            <pc:sldMk cId="2987203045" sldId="262"/>
            <ac:spMk id="3" creationId="{BD6E5E74-4E43-4423-A2A3-E7A8099E49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4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2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6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3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1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4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8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7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9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2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1CB61-5431-4186-AFE5-A9820D97F11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38D2-F363-4853-B8A5-E946DDCAA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96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A652-5C9E-44FB-A135-353BBF00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Community Development Department</a:t>
            </a:r>
            <a:br>
              <a:rPr lang="en-US" b="1" u="sng" dirty="0"/>
            </a:br>
            <a:r>
              <a:rPr lang="en-US" b="1" u="sng" dirty="0"/>
              <a:t>Housing Division</a:t>
            </a:r>
            <a:br>
              <a:rPr lang="en-US" b="1" u="sng" dirty="0"/>
            </a:br>
            <a:r>
              <a:rPr lang="en-US" sz="2700" b="1" dirty="0"/>
              <a:t>Deputy Director: Cory Stallworth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F4687-BDF6-4DCC-8708-4EF009504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8438"/>
            <a:ext cx="9144000" cy="1655762"/>
          </a:xfrm>
        </p:spPr>
        <p:txBody>
          <a:bodyPr/>
          <a:lstStyle/>
          <a:p>
            <a:r>
              <a:rPr lang="en-US" dirty="0"/>
              <a:t>Critical Repair Grant Program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Non-Profit Volunteer Housing Rehab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F5C6-F3EA-4CE0-8BD6-67813908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Type of Eligible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75F8-5D10-4A6D-932C-B3FC445DE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88809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Critical Repair Program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Plumbing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Electrical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Heat/Air/ Insulation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Structural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Roofing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F1C964-5BBA-4A7E-8E9B-6D0AA42DA7BE}"/>
              </a:ext>
            </a:extLst>
          </p:cNvPr>
          <p:cNvSpPr txBox="1">
            <a:spLocks/>
          </p:cNvSpPr>
          <p:nvPr/>
        </p:nvSpPr>
        <p:spPr>
          <a:xfrm>
            <a:off x="6216942" y="1944469"/>
            <a:ext cx="44888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/>
              <a:t>Volunteer Rehab Program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Exterior Paint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Deck Repair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Access Ramps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Roofing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7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BF98-885A-452D-B4FF-2FB29209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Critical Repair Program -Client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76BCD-F7B2-4CD7-AFF4-70BA3502F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Clients must be at or below the HUD determined Area Median Income:</a:t>
            </a:r>
          </a:p>
          <a:p>
            <a:pPr marL="0" indent="0">
              <a:buNone/>
            </a:pPr>
            <a:r>
              <a:rPr lang="en-US" b="1" u="sng" dirty="0"/>
              <a:t>Critical Repair Program </a:t>
            </a:r>
            <a:r>
              <a:rPr lang="en-US" dirty="0"/>
              <a:t>– at our below 30% of Area Median Income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4344FE-3A85-439D-A65C-768B5928B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55998"/>
              </p:ext>
            </p:extLst>
          </p:nvPr>
        </p:nvGraphicFramePr>
        <p:xfrm>
          <a:off x="838199" y="2913086"/>
          <a:ext cx="10515600" cy="2149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3718">
                  <a:extLst>
                    <a:ext uri="{9D8B030D-6E8A-4147-A177-3AD203B41FA5}">
                      <a16:colId xmlns:a16="http://schemas.microsoft.com/office/drawing/2014/main" val="4208364044"/>
                    </a:ext>
                  </a:extLst>
                </a:gridCol>
                <a:gridCol w="1313718">
                  <a:extLst>
                    <a:ext uri="{9D8B030D-6E8A-4147-A177-3AD203B41FA5}">
                      <a16:colId xmlns:a16="http://schemas.microsoft.com/office/drawing/2014/main" val="1511476508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879888083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856822220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3152210838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4285498095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1014725570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977377213"/>
                    </a:ext>
                  </a:extLst>
                </a:gridCol>
              </a:tblGrid>
              <a:tr h="1074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Household size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 Person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4201527"/>
                  </a:ext>
                </a:extLst>
              </a:tr>
              <a:tr h="1074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Yearly Income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$16,100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$18,400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$21,960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$26,500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$31,040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$35,580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$40,120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4430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92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BF98-885A-452D-B4FF-2FB29209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Volunteer Rehab Program -Client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76BCD-F7B2-4CD7-AFF4-70BA3502F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Clients must be at or below the HUD determined Area Median Income:</a:t>
            </a:r>
          </a:p>
          <a:p>
            <a:pPr marL="0" indent="0">
              <a:buNone/>
            </a:pPr>
            <a:r>
              <a:rPr lang="en-US" b="1" u="sng" dirty="0"/>
              <a:t>Volunteer Rehab Program </a:t>
            </a:r>
            <a:r>
              <a:rPr lang="en-US" dirty="0"/>
              <a:t>– at our below 80% of Area Median Income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4344FE-3A85-439D-A65C-768B5928B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47820"/>
              </p:ext>
            </p:extLst>
          </p:nvPr>
        </p:nvGraphicFramePr>
        <p:xfrm>
          <a:off x="838199" y="2913086"/>
          <a:ext cx="10515600" cy="2149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3718">
                  <a:extLst>
                    <a:ext uri="{9D8B030D-6E8A-4147-A177-3AD203B41FA5}">
                      <a16:colId xmlns:a16="http://schemas.microsoft.com/office/drawing/2014/main" val="4208364044"/>
                    </a:ext>
                  </a:extLst>
                </a:gridCol>
                <a:gridCol w="1313718">
                  <a:extLst>
                    <a:ext uri="{9D8B030D-6E8A-4147-A177-3AD203B41FA5}">
                      <a16:colId xmlns:a16="http://schemas.microsoft.com/office/drawing/2014/main" val="1511476508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879888083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856822220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3152210838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4285498095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1014725570"/>
                    </a:ext>
                  </a:extLst>
                </a:gridCol>
                <a:gridCol w="1314694">
                  <a:extLst>
                    <a:ext uri="{9D8B030D-6E8A-4147-A177-3AD203B41FA5}">
                      <a16:colId xmlns:a16="http://schemas.microsoft.com/office/drawing/2014/main" val="977377213"/>
                    </a:ext>
                  </a:extLst>
                </a:gridCol>
              </a:tblGrid>
              <a:tr h="1074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Household size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 Person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 Persons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4201527"/>
                  </a:ext>
                </a:extLst>
              </a:tr>
              <a:tr h="1074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Yearly Income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$42,950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$49,100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$55,250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$61,350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$66,300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$71,200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$76,100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4430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31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3088-FA0D-41C3-922C-FE650554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Required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E5E74-4E43-4423-A2A3-E7A8099E4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Applicants for BOTH programs must submit the following:</a:t>
            </a:r>
            <a:endParaRPr lang="en-US" dirty="0"/>
          </a:p>
          <a:p>
            <a:pPr lvl="0" fontAlgn="base"/>
            <a:r>
              <a:rPr lang="en-US" b="1" dirty="0"/>
              <a:t>Recorded deed- </a:t>
            </a:r>
            <a:r>
              <a:rPr lang="en-US" dirty="0"/>
              <a:t>Applicant must provide proof of ownership. </a:t>
            </a:r>
          </a:p>
          <a:p>
            <a:pPr lvl="0" fontAlgn="base"/>
            <a:r>
              <a:rPr lang="en-US" b="1" dirty="0"/>
              <a:t>Utility bill or State ID with address- </a:t>
            </a:r>
            <a:r>
              <a:rPr lang="en-US" dirty="0"/>
              <a:t>Applicant must provide proof of occupancy.</a:t>
            </a:r>
          </a:p>
          <a:p>
            <a:pPr lvl="0" fontAlgn="base"/>
            <a:r>
              <a:rPr lang="en-US" b="1" dirty="0"/>
              <a:t>Current year Social Security award letter, Last two (2) months of Paycheck stubs, Retirement or Pension Statement, etc.. </a:t>
            </a:r>
            <a:r>
              <a:rPr lang="en-US" dirty="0"/>
              <a:t>-Applicant must qualify as low to moderate income and provide proof of income for ALL household residents .  </a:t>
            </a:r>
          </a:p>
          <a:p>
            <a:pPr lvl="0" fontAlgn="base"/>
            <a:r>
              <a:rPr lang="en-US" b="1" dirty="0"/>
              <a:t>Last (2) months of bank statements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8408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3088-FA0D-41C3-922C-FE650554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Additional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E5E74-4E43-4423-A2A3-E7A8099E4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Due to limited availability of funds, Applications are processed on a first-come first-served basis.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City of Birmingham makes no assurance that rehab work will be done on any given home regardless of eligibility.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more info call Community Development (205)254-2309</a:t>
            </a:r>
          </a:p>
        </p:txBody>
      </p:sp>
    </p:spTree>
    <p:extLst>
      <p:ext uri="{BB962C8B-B14F-4D97-AF65-F5344CB8AC3E}">
        <p14:creationId xmlns:p14="http://schemas.microsoft.com/office/powerpoint/2010/main" val="298720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E59677097D7840BC87CB6511E8D7B8" ma:contentTypeVersion="8" ma:contentTypeDescription="Create a new document." ma:contentTypeScope="" ma:versionID="dfca5576ebd664670e18c3d7910602b2">
  <xsd:schema xmlns:xsd="http://www.w3.org/2001/XMLSchema" xmlns:xs="http://www.w3.org/2001/XMLSchema" xmlns:p="http://schemas.microsoft.com/office/2006/metadata/properties" xmlns:ns3="424c05fa-2e4d-4aef-904b-8290fbf6239b" targetNamespace="http://schemas.microsoft.com/office/2006/metadata/properties" ma:root="true" ma:fieldsID="1da8f0ffb716e47184ca3cc8c9d21351" ns3:_="">
    <xsd:import namespace="424c05fa-2e4d-4aef-904b-8290fbf623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c05fa-2e4d-4aef-904b-8290fbf62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38B8CC-8C0E-48F3-B3DB-12235739813D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424c05fa-2e4d-4aef-904b-8290fbf6239b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A6B7BB3-3D56-4311-8581-EAA70B91B5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F27A30-9242-4F3C-A50A-5F2F8D8AE0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4c05fa-2e4d-4aef-904b-8290fbf62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299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Community Development Department Housing Division Deputy Director: Cory Stallworth</vt:lpstr>
      <vt:lpstr>Type of Eligible Activities</vt:lpstr>
      <vt:lpstr>Critical Repair Program -Client Eligibility</vt:lpstr>
      <vt:lpstr>Volunteer Rehab Program -Client Eligibility</vt:lpstr>
      <vt:lpstr>Required Documents</vt:lpstr>
      <vt:lpstr>Additional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Development Department Housing Division</dc:title>
  <dc:creator>Newton, Courtney A.</dc:creator>
  <cp:lastModifiedBy>Newton, Courtney A.</cp:lastModifiedBy>
  <cp:revision>4</cp:revision>
  <cp:lastPrinted>2021-09-13T14:58:03Z</cp:lastPrinted>
  <dcterms:created xsi:type="dcterms:W3CDTF">2021-07-19T16:39:52Z</dcterms:created>
  <dcterms:modified xsi:type="dcterms:W3CDTF">2021-09-13T15:01:35Z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0x010100DAE59677097D7840BC87CB6511E8D7B8</vt:lpwstr>
  </property>
</Properties>
</file>